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321" r:id="rId2"/>
    <p:sldId id="263" r:id="rId3"/>
    <p:sldId id="265" r:id="rId4"/>
    <p:sldId id="268" r:id="rId5"/>
    <p:sldId id="269" r:id="rId6"/>
    <p:sldId id="275" r:id="rId7"/>
    <p:sldId id="301" r:id="rId8"/>
    <p:sldId id="303" r:id="rId9"/>
    <p:sldId id="309" r:id="rId10"/>
    <p:sldId id="314" r:id="rId11"/>
    <p:sldId id="315" r:id="rId12"/>
    <p:sldId id="31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114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D07C3-3AA8-4F80-AFFF-C53F42C7F8F8}" type="datetimeFigureOut">
              <a:rPr lang="es-CO" smtClean="0"/>
              <a:t>23/06/2021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D3381-467A-4274-AAAE-843D3F1D289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670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s-C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INSOLVENCIA DE LA PERSONA NATURAL </a:t>
            </a:r>
            <a:b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COMERCIANTE </a:t>
            </a:r>
            <a:b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CONCURSO ESPECIAL</a:t>
            </a:r>
            <a:br>
              <a:rPr lang="es-C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</a:t>
            </a:r>
            <a:br>
              <a:rPr lang="es-CO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O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677334" y="4977476"/>
            <a:ext cx="9888141" cy="1570962"/>
          </a:xfrm>
        </p:spPr>
        <p:txBody>
          <a:bodyPr>
            <a:normAutofit fontScale="40000" lnSpcReduction="20000"/>
          </a:bodyPr>
          <a:lstStyle/>
          <a:p>
            <a:endParaRPr lang="es-CO" dirty="0"/>
          </a:p>
          <a:p>
            <a:endParaRPr lang="es-CO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6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SANDOVAL </a:t>
            </a:r>
            <a:r>
              <a:rPr lang="es-CO" sz="6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SANDOVAL</a:t>
            </a:r>
            <a:endParaRPr lang="es-CO" sz="6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7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Colombia, 23 de junio 2021</a:t>
            </a:r>
          </a:p>
          <a:p>
            <a:endParaRPr lang="es-CO" sz="7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3890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1521229" y="527142"/>
            <a:ext cx="8913813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BIENES CON PATRIMONIO DE FLIA  Y AFECTACIÓN A VIVIENDA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0" y="1828800"/>
            <a:ext cx="7610475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600" b="1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s-ES" sz="16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1978577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En liquidación patrimonial:</a:t>
            </a:r>
          </a:p>
          <a:p>
            <a:pPr algn="l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Se excluyen de la masa de la liquidación </a:t>
            </a: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No se excluyen cuando existan acreedores hipotecarios anteriores y los que hayan prestado para  adquirir, construir o remodelar: Deben presentarse oportunamente y adjudicación por el 90% de avalúo.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124941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1902866" y="282353"/>
            <a:ext cx="8913813" cy="914400"/>
          </a:xfrm>
        </p:spPr>
        <p:txBody>
          <a:bodyPr/>
          <a:lstStyle/>
          <a:p>
            <a:pPr algn="ctr" eaLnBrk="1" hangingPunct="1"/>
            <a:r>
              <a:rPr lang="es-ES" sz="2800" b="1" dirty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Arial" pitchFamily="34" charset="0"/>
              </a:rPr>
              <a:t>ACCIONES REVOCATORIAS Y DE SIMULACIÓN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0" y="804041"/>
            <a:ext cx="12013324" cy="521575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600" b="1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s-ES" sz="16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2" y="2883663"/>
            <a:ext cx="1201332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v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Procede solo 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dentro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del trámite los tres procedimientos concursales y la interpone cualquier acreedor anterior.</a:t>
            </a:r>
          </a:p>
          <a:p>
            <a:pPr marL="285750" indent="-285750">
              <a:buFont typeface="Wingdings" charset="2"/>
              <a:buChar char="v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charset="2"/>
              <a:buChar char="v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Conoce el mismo juez municipal de las objeciones, impugnaciones, incumplimiento y liquidación patrimonial.  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Proceso verbal sumario. 10% de valor recuperado como recompensa. </a:t>
            </a:r>
          </a:p>
          <a:p>
            <a:pPr marL="285750" indent="-285750">
              <a:buFont typeface="Wingdings" charset="2"/>
              <a:buChar char="v"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177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1524001" y="762000"/>
            <a:ext cx="8913813" cy="914400"/>
          </a:xfrm>
        </p:spPr>
        <p:txBody>
          <a:bodyPr/>
          <a:lstStyle/>
          <a:p>
            <a:pPr algn="ctr"/>
            <a:r>
              <a:rPr lang="es-ES_tradnl" b="1" dirty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Arial" pitchFamily="34" charset="0"/>
              </a:rPr>
              <a:t>MUCHAS GRACIAS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2286001" y="2438400"/>
            <a:ext cx="7610475" cy="3670300"/>
          </a:xfrm>
        </p:spPr>
        <p:txBody>
          <a:bodyPr/>
          <a:lstStyle/>
          <a:p>
            <a:pPr algn="ctr">
              <a:buFont typeface="Wingdings 2" charset="0"/>
              <a:buNone/>
            </a:pPr>
            <a:endParaRPr lang="es-ES_tradnl" sz="2100" b="1" i="1" u="sng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algn="ctr">
              <a:buFont typeface="Wingdings 2" charset="0"/>
              <a:buNone/>
            </a:pPr>
            <a:r>
              <a:rPr lang="es-ES_tradnl" sz="3200" b="1" u="sng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DAVID SANDOVAL </a:t>
            </a:r>
            <a:r>
              <a:rPr lang="es-ES_tradnl" sz="3200" b="1" u="sng" dirty="0" err="1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SANDOVAL</a:t>
            </a:r>
            <a:endParaRPr lang="es-ES_tradnl" sz="3200" b="1" u="sng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buFont typeface="Wingdings 2" charset="0"/>
              <a:buNone/>
            </a:pPr>
            <a:endParaRPr lang="es-ES_tradnl" sz="3200" b="1" u="sng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buFont typeface="Wingdings 2" charset="0"/>
              <a:buNone/>
            </a:pP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Colombia, 23 de junio de 2021</a:t>
            </a:r>
            <a:endParaRPr lang="es-ES_tradnl" sz="2400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1. SUJETOS A QUIENES SE APLICA - 1564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83426" y="1456459"/>
            <a:ext cx="9506989" cy="4819650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1.1.</a:t>
            </a:r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A personas naturales </a:t>
            </a: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</a:t>
            </a:r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comerciantes (Consumidores, profesiones liberales). No acumulable.</a:t>
            </a:r>
          </a:p>
          <a:p>
            <a:pPr marL="0" indent="0" algn="just">
              <a:buNone/>
            </a:pPr>
            <a:endParaRPr lang="es-CO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CO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1.2.</a:t>
            </a:r>
            <a:r>
              <a:rPr lang="es-CO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 aplica a personas naturales no comerciantes controlantes de una sociedad en proceso de reorganización o que formen parte de un grupo de empresas. Aplica respecto de ellos la Ley 1116 de 2006</a:t>
            </a:r>
          </a:p>
          <a:p>
            <a:pPr marL="0" indent="0" algn="just">
              <a:buNone/>
            </a:pPr>
            <a:endParaRPr lang="es-ES_tradnl" sz="2400" b="1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1.3.</a:t>
            </a:r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No aplica para deudores en concordato, en liquidación obligatoria, ni a vinculados  a procesos de ley 1116. Solo a partir del término señalado en el art. 574 CGP y art. 50 D. 2677 2012.</a:t>
            </a:r>
          </a:p>
          <a:p>
            <a:pPr marL="0" indent="0">
              <a:buNone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771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2. CLASES DE PROCEDIM</a:t>
            </a:r>
            <a:r>
              <a:rPr lang="es-ES" sz="2800" b="1" dirty="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IENTOS - 1564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9497" y="2132856"/>
            <a:ext cx="9000999" cy="4608512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Negociación  deudas a través de un acuerdo (Concursal extrajudicial con  acreedores para normalizar créditos). Art.538</a:t>
            </a:r>
          </a:p>
          <a:p>
            <a:pPr marL="0" indent="0" algn="just">
              <a:buNone/>
              <a:defRPr/>
            </a:pPr>
            <a:endParaRPr lang="es-ES_tradn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Convalidación de acuerdos privados.  Art. 562</a:t>
            </a:r>
          </a:p>
          <a:p>
            <a:pPr marL="0" indent="0">
              <a:buNone/>
              <a:defRPr/>
            </a:pPr>
            <a:endParaRPr lang="es-ES_tradn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Liquidación patrimonial. Art. 563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29913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3. AUTORIDADES INVOLUCRADA</a:t>
            </a:r>
            <a:r>
              <a:rPr lang="es-ES" sz="2800" b="1" dirty="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S - 1564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2358" y="1680902"/>
            <a:ext cx="9373984" cy="4819650"/>
          </a:xfrm>
        </p:spPr>
        <p:txBody>
          <a:bodyPr/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Centros de conciliación del domicilio del deudor.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Art. 76 C.C.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Los conciliadores de manera individual no pueden conocer. Solo por designación del centro.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Art. 533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Tarifas para centros de conciliación remunerados. No pueden constituir barrera de acceso.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Art. 25 D. 2677/12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Centros de conciliación de consultorios jurídicos de facultades de derecho y de las entidades publicas (Gratuitos).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Art. 535</a:t>
            </a: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  <a:defRPr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</a:t>
            </a:r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Notarios del lugar del domicilio del deudor.</a:t>
            </a:r>
            <a:r>
              <a:rPr lang="es-ES_tradnl" sz="2400" dirty="0"/>
              <a:t> </a:t>
            </a:r>
            <a:r>
              <a:rPr lang="es-ES_tradn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(Notario o Conciliador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Art. 533</a:t>
            </a:r>
          </a:p>
          <a:p>
            <a:pPr marL="0" indent="0" algn="just">
              <a:buNone/>
              <a:defRPr/>
            </a:pP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725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3. AUTORIDADES INVOLUCRADA</a:t>
            </a:r>
            <a:r>
              <a:rPr lang="es-ES" sz="2800" b="1" dirty="0">
                <a:solidFill>
                  <a:schemeClr val="tx1"/>
                </a:solidFill>
                <a:latin typeface="Century Gothic" charset="0"/>
                <a:ea typeface="ＭＳ Ｐゴシック" charset="0"/>
                <a:cs typeface="ＭＳ Ｐゴシック" charset="0"/>
              </a:rPr>
              <a:t>S - 1564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4168" y="1841310"/>
            <a:ext cx="9048428" cy="4742370"/>
          </a:xfrm>
        </p:spPr>
        <p:txBody>
          <a:bodyPr/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es-E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s-CO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.3. </a:t>
            </a:r>
            <a:r>
              <a:rPr lang="es-CO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Jueces civiles municipales del domicilio del deudor en única instancia. En la fase de recuperación, en la de liquidación patrimonial y acciones revocatorias. </a:t>
            </a:r>
            <a:r>
              <a:rPr lang="es-CO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Art. 534 y 17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  <a:defRPr/>
            </a:pPr>
            <a:endParaRPr lang="es-ES_tradnl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es-ES_tradn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3.3.1. </a:t>
            </a:r>
            <a:r>
              <a:rPr lang="es-ES_tradn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jueces resuelven de plano en fase recuperatoria: (Controversias, objeciones, impugnaciones, incumplimientos, convalidaciones).</a:t>
            </a:r>
          </a:p>
          <a:p>
            <a:pPr marL="0" indent="0" algn="just">
              <a:buNone/>
              <a:defRPr/>
            </a:pPr>
            <a:endParaRPr lang="es-ES_tradnl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r>
              <a:rPr lang="es-ES_tradn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3.3.2. </a:t>
            </a:r>
            <a:r>
              <a:rPr lang="es-ES_tradn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jueces en procedimiento especial en liquidación patrimonial y Acciones Revocatorias (Verbal sumario)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2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913813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ES_tradnl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4. PROCEDIMIENTO DE NEGOCIACIÓN DE DEUDAS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4294967295"/>
          </p:nvPr>
        </p:nvSpPr>
        <p:spPr>
          <a:xfrm>
            <a:off x="0" y="643095"/>
            <a:ext cx="11023042" cy="6062505"/>
          </a:xfrm>
        </p:spPr>
        <p:txBody>
          <a:bodyPr/>
          <a:lstStyle/>
          <a:p>
            <a:pPr marL="0" indent="0">
              <a:buNone/>
            </a:pPr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 2" charset="0"/>
              <a:buNone/>
            </a:pPr>
            <a:endParaRPr lang="es-ES_tradnl" sz="5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304501" y="1540274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Cesación de pagos</a:t>
            </a:r>
          </a:p>
          <a:p>
            <a:pPr algn="just">
              <a:defRPr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Trámite de la solicitud</a:t>
            </a:r>
          </a:p>
          <a:p>
            <a:pPr algn="just">
              <a:defRPr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Trámite conciliatorio</a:t>
            </a:r>
          </a:p>
          <a:p>
            <a:pPr algn="just">
              <a:defRPr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Audiencia de negociación </a:t>
            </a:r>
          </a:p>
          <a:p>
            <a:pPr algn="just">
              <a:defRPr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Acuerdo de pago </a:t>
            </a:r>
          </a:p>
          <a:p>
            <a:pPr algn="just">
              <a:defRPr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 Impugnación del acuerdo, reforma, cumplimiento, terminación de la negociación.</a:t>
            </a:r>
          </a:p>
        </p:txBody>
      </p:sp>
    </p:spTree>
    <p:extLst>
      <p:ext uri="{BB962C8B-B14F-4D97-AF65-F5344CB8AC3E}">
        <p14:creationId xmlns:p14="http://schemas.microsoft.com/office/powerpoint/2010/main" val="3386133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1180407" y="168910"/>
            <a:ext cx="8913813" cy="1187450"/>
          </a:xfrm>
        </p:spPr>
        <p:txBody>
          <a:bodyPr/>
          <a:lstStyle/>
          <a:p>
            <a:pPr algn="ctr" eaLnBrk="1" hangingPunct="1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CONVALIDACIÓN DEL ACUERDO PRIVADO</a:t>
            </a:r>
            <a:endParaRPr lang="es-ES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0" y="1828800"/>
            <a:ext cx="7610475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600" b="1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s-ES" sz="16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1181794"/>
            <a:ext cx="1219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u"/>
            </a:pPr>
            <a:r>
              <a:rPr lang="es-E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Supuestos:</a:t>
            </a:r>
          </a:p>
          <a:p>
            <a:pPr marL="285750" indent="-285750">
              <a:buFont typeface="Wingdings" charset="2"/>
              <a:buChar char="u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u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Persona natural no comerciante</a:t>
            </a:r>
          </a:p>
          <a:p>
            <a:pPr marL="285750" indent="-285750">
              <a:buFont typeface="Wingdings" charset="2"/>
              <a:buChar char="u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u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Por perdida empleo, disolución y liquidación sociedad conyugal u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otras circunstancias similares,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que le impidan atender el pasivo.</a:t>
            </a:r>
          </a:p>
          <a:p>
            <a:pPr marL="285750" indent="-285750">
              <a:buFont typeface="Wingdings" charset="2"/>
              <a:buChar char="u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u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Cesación de pagos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dentro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 los siguientes 120 días</a:t>
            </a:r>
          </a:p>
          <a:p>
            <a:pPr marL="285750" indent="-285750">
              <a:buFont typeface="Wingdings" charset="2"/>
              <a:buChar char="u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u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Para acuerdo: Más del 60% del capital de obligaciones</a:t>
            </a:r>
          </a:p>
          <a:p>
            <a:pPr marL="285750" indent="-285750">
              <a:buFont typeface="Wingdings" charset="2"/>
              <a:buChar char="u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u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u"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u"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399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2774950" y="188913"/>
            <a:ext cx="6626745" cy="1258887"/>
          </a:xfrm>
        </p:spPr>
        <p:txBody>
          <a:bodyPr/>
          <a:lstStyle/>
          <a:p>
            <a:pPr eaLnBrk="1" hangingPunct="1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LIQUIDACIÓN  PATRIMONIAL</a:t>
            </a:r>
            <a:endParaRPr lang="es-ES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0" y="1447800"/>
            <a:ext cx="8377238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600" b="1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s-ES" sz="16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25484" y="144780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Inicio:</a:t>
            </a: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Por fracaso de la negociación del acuerdo de pago</a:t>
            </a:r>
          </a:p>
          <a:p>
            <a:pPr algn="l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Por nulidad del acuerdo o de su reforma</a:t>
            </a: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Por incumplimiento del acuerdo no reformado o incumplida reforma.</a:t>
            </a:r>
          </a:p>
          <a:p>
            <a:pPr marL="285750" indent="-285750" algn="just">
              <a:buFont typeface="Wingdings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No opera liquidación directa. </a:t>
            </a:r>
          </a:p>
          <a:p>
            <a:pPr marL="285750" indent="-285750">
              <a:buFont typeface="Wingdings" charset="2"/>
              <a:buChar char="Ø"/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endParaRPr lang="es-ES" dirty="0"/>
          </a:p>
          <a:p>
            <a:pPr marL="285750" indent="-285750">
              <a:buFont typeface="Wingdings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632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1379913" y="458586"/>
            <a:ext cx="8913813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ES" sz="2800" b="1" dirty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Arial" panose="020B0604020202020204" pitchFamily="34" charset="0"/>
              </a:rPr>
              <a:t>ACUERDO RESOLUTORIO DENTRO DE LIQUIDACIÓN PATRIMONIAL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0" y="1828800"/>
            <a:ext cx="7610475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600" b="1" dirty="0">
              <a:latin typeface="Century Gothic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es-ES" sz="1600" dirty="0">
              <a:latin typeface="Century Gothic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1447801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Ø"/>
            </a:pPr>
            <a:endParaRPr lang="es-ES" sz="2800" dirty="0">
              <a:latin typeface="Arial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endParaRPr lang="es-ES" sz="2800" dirty="0">
              <a:latin typeface="Arial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es-ES" sz="2800" dirty="0">
                <a:latin typeface="Arial" pitchFamily="34" charset="0"/>
                <a:cs typeface="Arial" panose="020B0604020202020204" pitchFamily="34" charset="0"/>
              </a:rPr>
              <a:t>Antes de la audiencia de adjudicación, por el 50% como mínimo y entre acreedores(numero plural) y el deudor</a:t>
            </a: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es-ES" sz="2800" dirty="0">
                <a:latin typeface="Arial" pitchFamily="34" charset="0"/>
                <a:cs typeface="Arial" panose="020B0604020202020204" pitchFamily="34" charset="0"/>
              </a:rPr>
              <a:t>Juez aprueba con facultades art. 557. Suspende liquidación durante vigencia del acuerdo. Opera art. 560</a:t>
            </a:r>
          </a:p>
          <a:p>
            <a:pPr marL="285750" indent="-285750">
              <a:buFont typeface="Wingdings" charset="2"/>
              <a:buChar char="Ø"/>
            </a:pPr>
            <a:endParaRPr lang="es-ES" sz="2800" dirty="0">
              <a:latin typeface="Arial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Ø"/>
            </a:pPr>
            <a:r>
              <a:rPr lang="es-ES" sz="2800" dirty="0">
                <a:latin typeface="Arial" pitchFamily="34" charset="0"/>
                <a:cs typeface="Arial" panose="020B0604020202020204" pitchFamily="34" charset="0"/>
              </a:rPr>
              <a:t>Si no se aprueba el acuerdo continúa la liquidación</a:t>
            </a:r>
          </a:p>
          <a:p>
            <a:pPr marL="285750" indent="-285750">
              <a:buFont typeface="Wingdings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28024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Personalizado 7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FDFF5"/>
      </a:accent1>
      <a:accent2>
        <a:srgbClr val="BFEAF8"/>
      </a:accent2>
      <a:accent3>
        <a:srgbClr val="C5EBF9"/>
      </a:accent3>
      <a:accent4>
        <a:srgbClr val="C5EBF9"/>
      </a:accent4>
      <a:accent5>
        <a:srgbClr val="9EB5BF"/>
      </a:accent5>
      <a:accent6>
        <a:srgbClr val="EBF8FD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Words>666</Words>
  <Application>Microsoft Office PowerPoint</Application>
  <PresentationFormat>Panorámica</PresentationFormat>
  <Paragraphs>91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Calibri</vt:lpstr>
      <vt:lpstr>Century Gothic</vt:lpstr>
      <vt:lpstr>Trebuchet MS</vt:lpstr>
      <vt:lpstr>Wingdings</vt:lpstr>
      <vt:lpstr>Wingdings 2</vt:lpstr>
      <vt:lpstr>Wingdings 3</vt:lpstr>
      <vt:lpstr>Faceta</vt:lpstr>
      <vt:lpstr>    INSOLVENCIA DE LA PERSONA NATURAL  NO COMERCIANTE  COMO CONCURSO ESPECIAL  WEBINAR   </vt:lpstr>
      <vt:lpstr>1. SUJETOS A QUIENES SE APLICA - 1564</vt:lpstr>
      <vt:lpstr>2. CLASES DE PROCEDIMIENTOS - 1564</vt:lpstr>
      <vt:lpstr>3. AUTORIDADES INVOLUCRADAS - 1564</vt:lpstr>
      <vt:lpstr>3. AUTORIDADES INVOLUCRADAS - 1564</vt:lpstr>
      <vt:lpstr>4. PROCEDIMIENTO DE NEGOCIACIÓN DE DEUDAS</vt:lpstr>
      <vt:lpstr>CONVALIDACIÓN DEL ACUERDO PRIVADO</vt:lpstr>
      <vt:lpstr>LIQUIDACIÓN  PATRIMONIAL</vt:lpstr>
      <vt:lpstr>ACUERDO RESOLUTORIO DENTRO DE LIQUIDACIÓN PATRIMONIAL</vt:lpstr>
      <vt:lpstr>BIENES CON PATRIMONIO DE FLIA  Y AFECTACIÓN A VIVIENDA</vt:lpstr>
      <vt:lpstr>ACCIONES REVOCATORIAS Y DE SIMULACIÓN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CONTABILIDAD</dc:creator>
  <cp:lastModifiedBy>David Sandoval S</cp:lastModifiedBy>
  <cp:revision>110</cp:revision>
  <dcterms:created xsi:type="dcterms:W3CDTF">2018-10-05T20:07:53Z</dcterms:created>
  <dcterms:modified xsi:type="dcterms:W3CDTF">2021-06-23T14:46:49Z</dcterms:modified>
</cp:coreProperties>
</file>